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  <p:sldId id="265" r:id="rId53"/>
    <p:sldId id="266" r:id="rId54"/>
    <p:sldId id="267" r:id="rId55"/>
    <p:sldId id="268" r:id="rId56"/>
    <p:sldId id="269" r:id="rId5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Medium" charset="1" panose="02000000000000000000"/>
      <p:regular r:id="rId12"/>
    </p:embeddedFont>
    <p:embeddedFont>
      <p:font typeface="Poppins Medium Bold" charset="1" panose="02000000000000000000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  <p:embeddedFont>
      <p:font typeface="Open Sans" charset="1" panose="00000000000000000000"/>
      <p:regular r:id="rId32"/>
    </p:embeddedFont>
    <p:embeddedFont>
      <p:font typeface="Open Sans Bold" charset="1" panose="00000000000000000000"/>
      <p:regular r:id="rId33"/>
    </p:embeddedFont>
    <p:embeddedFont>
      <p:font typeface="Open Sans Italics" charset="1" panose="00000000000000000000"/>
      <p:regular r:id="rId34"/>
    </p:embeddedFont>
    <p:embeddedFont>
      <p:font typeface="Open Sans Bold Italics" charset="1" panose="00000000000000000000"/>
      <p:regular r:id="rId35"/>
    </p:embeddedFont>
    <p:embeddedFont>
      <p:font typeface="Open Sans Light" charset="1" panose="00000000000000000000"/>
      <p:regular r:id="rId36"/>
    </p:embeddedFont>
    <p:embeddedFont>
      <p:font typeface="Open Sans Light Italics" charset="1" panose="00000000000000000000"/>
      <p:regular r:id="rId37"/>
    </p:embeddedFont>
    <p:embeddedFont>
      <p:font typeface="Open Sans Medium" charset="1" panose="00000000000000000000"/>
      <p:regular r:id="rId38"/>
    </p:embeddedFont>
    <p:embeddedFont>
      <p:font typeface="Open Sans Medium Italics" charset="1" panose="00000000000000000000"/>
      <p:regular r:id="rId39"/>
    </p:embeddedFont>
    <p:embeddedFont>
      <p:font typeface="Open Sans Semi-Bold" charset="1" panose="00000000000000000000"/>
      <p:regular r:id="rId40"/>
    </p:embeddedFont>
    <p:embeddedFont>
      <p:font typeface="Open Sans Semi-Bold Italics" charset="1" panose="00000000000000000000"/>
      <p:regular r:id="rId41"/>
    </p:embeddedFont>
    <p:embeddedFont>
      <p:font typeface="Open Sans Ultra-Bold" charset="1" panose="00000000000000000000"/>
      <p:regular r:id="rId42"/>
    </p:embeddedFont>
    <p:embeddedFont>
      <p:font typeface="Open Sans Ultra-Bold Italics" charset="1" panose="000000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53" Target="slides/slide10.xml" Type="http://schemas.openxmlformats.org/officeDocument/2006/relationships/slide"/><Relationship Id="rId54" Target="slides/slide11.xml" Type="http://schemas.openxmlformats.org/officeDocument/2006/relationships/slide"/><Relationship Id="rId55" Target="slides/slide12.xml" Type="http://schemas.openxmlformats.org/officeDocument/2006/relationships/slide"/><Relationship Id="rId56" Target="slides/slide13.xml" Type="http://schemas.openxmlformats.org/officeDocument/2006/relationships/slide"/><Relationship Id="rId57" Target="slides/slide14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2005738" y="2260462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8968" y="3436313"/>
            <a:ext cx="11330431" cy="5084346"/>
            <a:chOff x="0" y="0"/>
            <a:chExt cx="15107241" cy="677912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15107241" cy="5310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400"/>
                </a:lnSpc>
              </a:pPr>
              <a:r>
                <a:rPr lang="en-US" sz="14000">
                  <a:solidFill>
                    <a:srgbClr val="FFFFFF"/>
                  </a:solidFill>
                  <a:latin typeface="Poppins Medium Bold"/>
                </a:rPr>
                <a:t>Machine Learning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160003"/>
              <a:ext cx="15107241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0B5BF"/>
                  </a:solidFill>
                  <a:latin typeface="Poppins Medium"/>
                </a:rPr>
                <a:t>Day 2 - Basics of Neural Networks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45152" y="90393"/>
            <a:ext cx="17248520" cy="1487388"/>
            <a:chOff x="0" y="0"/>
            <a:chExt cx="22998026" cy="19831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0273083" y="0"/>
              <a:ext cx="2724944" cy="1983185"/>
            </a:xfrm>
            <a:custGeom>
              <a:avLst/>
              <a:gdLst/>
              <a:ahLst/>
              <a:cxnLst/>
              <a:rect r="r" b="b" t="t" l="l"/>
              <a:pathLst>
                <a:path h="1983185" w="2724944">
                  <a:moveTo>
                    <a:pt x="0" y="0"/>
                  </a:moveTo>
                  <a:lnTo>
                    <a:pt x="2724943" y="0"/>
                  </a:lnTo>
                  <a:lnTo>
                    <a:pt x="2724943" y="1983185"/>
                  </a:lnTo>
                  <a:lnTo>
                    <a:pt x="0" y="19831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5222" t="-21822" r="-54596" b="-3261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380947"/>
              <a:ext cx="4285228" cy="1221290"/>
            </a:xfrm>
            <a:custGeom>
              <a:avLst/>
              <a:gdLst/>
              <a:ahLst/>
              <a:cxnLst/>
              <a:rect r="r" b="b" t="t" l="l"/>
              <a:pathLst>
                <a:path h="1221290" w="4285228">
                  <a:moveTo>
                    <a:pt x="0" y="0"/>
                  </a:moveTo>
                  <a:lnTo>
                    <a:pt x="4285228" y="0"/>
                  </a:lnTo>
                  <a:lnTo>
                    <a:pt x="4285228" y="1221290"/>
                  </a:lnTo>
                  <a:lnTo>
                    <a:pt x="0" y="1221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87897">
            <a:off x="-1092469" y="9164914"/>
            <a:ext cx="2534298" cy="2851531"/>
          </a:xfrm>
          <a:custGeom>
            <a:avLst/>
            <a:gdLst/>
            <a:ahLst/>
            <a:cxnLst/>
            <a:rect r="r" b="b" t="t" l="l"/>
            <a:pathLst>
              <a:path h="2851531" w="2534298">
                <a:moveTo>
                  <a:pt x="0" y="0"/>
                </a:moveTo>
                <a:lnTo>
                  <a:pt x="2534298" y="0"/>
                </a:lnTo>
                <a:lnTo>
                  <a:pt x="2534298" y="2851531"/>
                </a:lnTo>
                <a:lnTo>
                  <a:pt x="0" y="28515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231264">
            <a:off x="16527390" y="-1494316"/>
            <a:ext cx="2136802" cy="3153316"/>
          </a:xfrm>
          <a:custGeom>
            <a:avLst/>
            <a:gdLst/>
            <a:ahLst/>
            <a:cxnLst/>
            <a:rect r="r" b="b" t="t" l="l"/>
            <a:pathLst>
              <a:path h="3153316" w="2136802">
                <a:moveTo>
                  <a:pt x="0" y="0"/>
                </a:moveTo>
                <a:lnTo>
                  <a:pt x="2136802" y="0"/>
                </a:lnTo>
                <a:lnTo>
                  <a:pt x="2136802" y="3153316"/>
                </a:lnTo>
                <a:lnTo>
                  <a:pt x="0" y="31533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0836" y="5143500"/>
            <a:ext cx="5907095" cy="4572710"/>
          </a:xfrm>
          <a:custGeom>
            <a:avLst/>
            <a:gdLst/>
            <a:ahLst/>
            <a:cxnLst/>
            <a:rect r="r" b="b" t="t" l="l"/>
            <a:pathLst>
              <a:path h="4572710" w="5907095">
                <a:moveTo>
                  <a:pt x="0" y="0"/>
                </a:moveTo>
                <a:lnTo>
                  <a:pt x="5907096" y="0"/>
                </a:lnTo>
                <a:lnTo>
                  <a:pt x="5907096" y="4572710"/>
                </a:lnTo>
                <a:lnTo>
                  <a:pt x="0" y="4572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488491" y="5143500"/>
            <a:ext cx="7107300" cy="3412341"/>
          </a:xfrm>
          <a:custGeom>
            <a:avLst/>
            <a:gdLst/>
            <a:ahLst/>
            <a:cxnLst/>
            <a:rect r="r" b="b" t="t" l="l"/>
            <a:pathLst>
              <a:path h="3412341" w="7107300">
                <a:moveTo>
                  <a:pt x="0" y="0"/>
                </a:moveTo>
                <a:lnTo>
                  <a:pt x="7107300" y="0"/>
                </a:lnTo>
                <a:lnTo>
                  <a:pt x="7107300" y="3412341"/>
                </a:lnTo>
                <a:lnTo>
                  <a:pt x="0" y="3412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6926" y="1489244"/>
            <a:ext cx="12357738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Storing different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99942" y="3380866"/>
            <a:ext cx="4911673" cy="1377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1377" indent="-350688" lvl="1">
              <a:lnSpc>
                <a:spcPts val="6009"/>
              </a:lnSpc>
              <a:buFont typeface="Arial"/>
              <a:buChar char="•"/>
            </a:pPr>
            <a:r>
              <a:rPr lang="en-US" sz="3248">
                <a:solidFill>
                  <a:srgbClr val="FFFFFF"/>
                </a:solidFill>
                <a:latin typeface="Poppins Light Bold"/>
              </a:rPr>
              <a:t>Image (4D tensors)</a:t>
            </a:r>
          </a:p>
          <a:p>
            <a:pPr>
              <a:lnSpc>
                <a:spcPts val="526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190016" y="3380866"/>
            <a:ext cx="5085204" cy="1377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1377" indent="-350688" lvl="1">
              <a:lnSpc>
                <a:spcPts val="6009"/>
              </a:lnSpc>
              <a:buFont typeface="Arial"/>
              <a:buChar char="•"/>
            </a:pPr>
            <a:r>
              <a:rPr lang="en-US" sz="3248">
                <a:solidFill>
                  <a:srgbClr val="FFFFFF"/>
                </a:solidFill>
                <a:latin typeface="Poppins Light Bold"/>
              </a:rPr>
              <a:t>Videos (5D tensors)</a:t>
            </a:r>
          </a:p>
          <a:p>
            <a:pPr>
              <a:lnSpc>
                <a:spcPts val="526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-3820808" y="-2645036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87637" y="1028700"/>
            <a:ext cx="1343326" cy="4734190"/>
          </a:xfrm>
          <a:custGeom>
            <a:avLst/>
            <a:gdLst/>
            <a:ahLst/>
            <a:cxnLst/>
            <a:rect r="r" b="b" t="t" l="l"/>
            <a:pathLst>
              <a:path h="4734190" w="1343326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06475" y="3848853"/>
            <a:ext cx="4924429" cy="6051366"/>
          </a:xfrm>
          <a:custGeom>
            <a:avLst/>
            <a:gdLst/>
            <a:ahLst/>
            <a:cxnLst/>
            <a:rect r="r" b="b" t="t" l="l"/>
            <a:pathLst>
              <a:path h="6051366" w="4924429">
                <a:moveTo>
                  <a:pt x="0" y="0"/>
                </a:moveTo>
                <a:lnTo>
                  <a:pt x="4924430" y="0"/>
                </a:lnTo>
                <a:lnTo>
                  <a:pt x="4924430" y="6051366"/>
                </a:lnTo>
                <a:lnTo>
                  <a:pt x="0" y="60513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6475" y="1383866"/>
            <a:ext cx="829631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What are Layers?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6475" y="2860742"/>
            <a:ext cx="12013295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Poppins Light"/>
              </a:rPr>
              <a:t>A neural network is made up of stacked components called Layers.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08139" y="3857625"/>
            <a:ext cx="9498585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3131"/>
                </a:solidFill>
                <a:latin typeface="Poppins Bold"/>
              </a:rPr>
              <a:t>Input Layer</a:t>
            </a:r>
            <a:r>
              <a:rPr lang="en-US" sz="2799">
                <a:solidFill>
                  <a:srgbClr val="FFFFFF"/>
                </a:solidFill>
                <a:latin typeface="Poppins Light"/>
              </a:rPr>
              <a:t> - accepts the data and pass it to the rest of the network.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08139" y="5734315"/>
            <a:ext cx="9954104" cy="170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84DCF3"/>
                </a:solidFill>
                <a:latin typeface="Poppins Bold"/>
              </a:rPr>
              <a:t>Hidden </a:t>
            </a:r>
            <a:r>
              <a:rPr lang="en-US" sz="2799">
                <a:solidFill>
                  <a:srgbClr val="84DCF3"/>
                </a:solidFill>
                <a:latin typeface="Poppins Bold"/>
              </a:rPr>
              <a:t>Layer</a:t>
            </a:r>
            <a:r>
              <a:rPr lang="en-US" sz="2799">
                <a:solidFill>
                  <a:srgbClr val="FFFFFF"/>
                </a:solidFill>
                <a:latin typeface="Poppins Light"/>
              </a:rPr>
              <a:t> - either one or more in number for a neural network. Performs multiple functions at the same time such as data transformation, automatic feature creation, etc.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08139" y="8218098"/>
            <a:ext cx="9954104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30F51E"/>
                </a:solidFill>
                <a:latin typeface="Poppins Bold"/>
              </a:rPr>
              <a:t>Output </a:t>
            </a:r>
            <a:r>
              <a:rPr lang="en-US" sz="2799">
                <a:solidFill>
                  <a:srgbClr val="30F51E"/>
                </a:solidFill>
                <a:latin typeface="Poppins Bold"/>
              </a:rPr>
              <a:t>Layer</a:t>
            </a:r>
            <a:r>
              <a:rPr lang="en-US" sz="2799">
                <a:solidFill>
                  <a:srgbClr val="FFFFFF"/>
                </a:solidFill>
                <a:latin typeface="Poppins Light"/>
              </a:rPr>
              <a:t> - holds the result or the output of the problem.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2945449" y="1001712"/>
            <a:ext cx="3366274" cy="5825403"/>
          </a:xfrm>
          <a:custGeom>
            <a:avLst/>
            <a:gdLst/>
            <a:ahLst/>
            <a:cxnLst/>
            <a:rect r="r" b="b" t="t" l="l"/>
            <a:pathLst>
              <a:path h="5825403" w="3366274">
                <a:moveTo>
                  <a:pt x="0" y="0"/>
                </a:moveTo>
                <a:lnTo>
                  <a:pt x="3366274" y="0"/>
                </a:lnTo>
                <a:lnTo>
                  <a:pt x="3366274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5910" y="6032305"/>
            <a:ext cx="4751181" cy="3569737"/>
          </a:xfrm>
          <a:custGeom>
            <a:avLst/>
            <a:gdLst/>
            <a:ahLst/>
            <a:cxnLst/>
            <a:rect r="r" b="b" t="t" l="l"/>
            <a:pathLst>
              <a:path h="3569737" w="4751181">
                <a:moveTo>
                  <a:pt x="0" y="0"/>
                </a:moveTo>
                <a:lnTo>
                  <a:pt x="4751181" y="0"/>
                </a:lnTo>
                <a:lnTo>
                  <a:pt x="4751181" y="3569738"/>
                </a:lnTo>
                <a:lnTo>
                  <a:pt x="0" y="3569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23631" y="-315283"/>
            <a:ext cx="2035313" cy="1689310"/>
          </a:xfrm>
          <a:custGeom>
            <a:avLst/>
            <a:gdLst/>
            <a:ahLst/>
            <a:cxnLst/>
            <a:rect r="r" b="b" t="t" l="l"/>
            <a:pathLst>
              <a:path h="1689310" w="2035313">
                <a:moveTo>
                  <a:pt x="0" y="0"/>
                </a:moveTo>
                <a:lnTo>
                  <a:pt x="2035313" y="0"/>
                </a:lnTo>
                <a:lnTo>
                  <a:pt x="2035313" y="1689309"/>
                </a:lnTo>
                <a:lnTo>
                  <a:pt x="0" y="16893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94461">
            <a:off x="-325135" y="4334548"/>
            <a:ext cx="1443128" cy="1551750"/>
          </a:xfrm>
          <a:custGeom>
            <a:avLst/>
            <a:gdLst/>
            <a:ahLst/>
            <a:cxnLst/>
            <a:rect r="r" b="b" t="t" l="l"/>
            <a:pathLst>
              <a:path h="1551750" w="1443128">
                <a:moveTo>
                  <a:pt x="0" y="0"/>
                </a:moveTo>
                <a:lnTo>
                  <a:pt x="1443127" y="0"/>
                </a:lnTo>
                <a:lnTo>
                  <a:pt x="1443127" y="1551750"/>
                </a:lnTo>
                <a:lnTo>
                  <a:pt x="0" y="1551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3478" y="2575529"/>
            <a:ext cx="9817545" cy="2534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1909" indent="-330954" lvl="1">
              <a:lnSpc>
                <a:spcPts val="5273"/>
              </a:lnSpc>
              <a:buFont typeface="Arial"/>
              <a:buChar char="•"/>
            </a:pPr>
            <a:r>
              <a:rPr lang="en-US" sz="3065">
                <a:solidFill>
                  <a:srgbClr val="FF66C4"/>
                </a:solidFill>
                <a:latin typeface="Poppins Medium Bold"/>
              </a:rPr>
              <a:t>Linear Layer (torch.nn.Linear):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A</a:t>
            </a:r>
            <a:r>
              <a:rPr lang="en-US" sz="2765">
                <a:solidFill>
                  <a:srgbClr val="FFFFFF"/>
                </a:solidFill>
                <a:latin typeface="Poppins Light"/>
              </a:rPr>
              <a:t>lso known as a fully connected layer. 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Applies a linear transformation to the input data. </a:t>
            </a:r>
          </a:p>
          <a:p>
            <a:pPr algn="l"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Used for tasks like classification or regression.</a:t>
            </a:r>
          </a:p>
          <a:p>
            <a:pPr>
              <a:lnSpc>
                <a:spcPts val="536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188644"/>
            <a:ext cx="8469846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Layers in torch.nn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65723" y="6307688"/>
            <a:ext cx="9817545" cy="367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1909" indent="-330954" lvl="1">
              <a:lnSpc>
                <a:spcPts val="5273"/>
              </a:lnSpc>
              <a:buFont typeface="Arial"/>
              <a:buChar char="•"/>
            </a:pPr>
            <a:r>
              <a:rPr lang="en-US" sz="3065">
                <a:solidFill>
                  <a:srgbClr val="30F51E"/>
                </a:solidFill>
                <a:latin typeface="Poppins Medium Bold"/>
              </a:rPr>
              <a:t>Convolutional Layer (torch.nn.Conv2d):</a:t>
            </a:r>
          </a:p>
          <a:p>
            <a:pPr marL="1194281" indent="-398094" lvl="2">
              <a:lnSpc>
                <a:spcPts val="4757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Specifically designed for processing grid-structured data like images. </a:t>
            </a:r>
          </a:p>
          <a:p>
            <a:pPr algn="l" marL="1194281" indent="-398094" lvl="2">
              <a:lnSpc>
                <a:spcPts val="4757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Apply a series of filters to the input data to extract features.</a:t>
            </a:r>
          </a:p>
          <a:p>
            <a:pPr>
              <a:lnSpc>
                <a:spcPts val="5365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29079" y="2523864"/>
            <a:ext cx="6565878" cy="2493389"/>
          </a:xfrm>
          <a:custGeom>
            <a:avLst/>
            <a:gdLst/>
            <a:ahLst/>
            <a:cxnLst/>
            <a:rect r="r" b="b" t="t" l="l"/>
            <a:pathLst>
              <a:path h="2493389" w="6565878">
                <a:moveTo>
                  <a:pt x="0" y="0"/>
                </a:moveTo>
                <a:lnTo>
                  <a:pt x="6565878" y="0"/>
                </a:lnTo>
                <a:lnTo>
                  <a:pt x="6565878" y="2493389"/>
                </a:lnTo>
                <a:lnTo>
                  <a:pt x="0" y="2493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72" t="-54290" r="-14939" b="-854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7959" y="6838452"/>
            <a:ext cx="7510888" cy="2680144"/>
          </a:xfrm>
          <a:custGeom>
            <a:avLst/>
            <a:gdLst/>
            <a:ahLst/>
            <a:cxnLst/>
            <a:rect r="r" b="b" t="t" l="l"/>
            <a:pathLst>
              <a:path h="2680144" w="7510888">
                <a:moveTo>
                  <a:pt x="0" y="0"/>
                </a:moveTo>
                <a:lnTo>
                  <a:pt x="7510888" y="0"/>
                </a:lnTo>
                <a:lnTo>
                  <a:pt x="7510888" y="2680145"/>
                </a:lnTo>
                <a:lnTo>
                  <a:pt x="0" y="2680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324696">
            <a:off x="17586284" y="5588001"/>
            <a:ext cx="2422140" cy="2590524"/>
          </a:xfrm>
          <a:custGeom>
            <a:avLst/>
            <a:gdLst/>
            <a:ahLst/>
            <a:cxnLst/>
            <a:rect r="r" b="b" t="t" l="l"/>
            <a:pathLst>
              <a:path h="2590524" w="2422140">
                <a:moveTo>
                  <a:pt x="0" y="0"/>
                </a:moveTo>
                <a:lnTo>
                  <a:pt x="2422139" y="0"/>
                </a:lnTo>
                <a:lnTo>
                  <a:pt x="2422139" y="2590523"/>
                </a:lnTo>
                <a:lnTo>
                  <a:pt x="0" y="2590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7959" y="2371464"/>
            <a:ext cx="11202960" cy="3493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1909" indent="-330954" lvl="1">
              <a:lnSpc>
                <a:spcPts val="5365"/>
              </a:lnSpc>
              <a:buFont typeface="Arial"/>
              <a:buChar char="•"/>
            </a:pPr>
            <a:r>
              <a:rPr lang="en-US" sz="3065">
                <a:solidFill>
                  <a:srgbClr val="FFFCCB"/>
                </a:solidFill>
                <a:latin typeface="Poppins Medium Bold"/>
              </a:rPr>
              <a:t>Recurrent Layer (torch.nn.RNN, torch.nn.LSTM, torch.nn.GRU):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"/>
              </a:rPr>
              <a:t>U</a:t>
            </a:r>
            <a:r>
              <a:rPr lang="en-US" sz="2765">
                <a:solidFill>
                  <a:srgbClr val="FFFFFF"/>
                </a:solidFill>
                <a:latin typeface="Poppins Light"/>
              </a:rPr>
              <a:t>sed for processing sequential data, where the order of the elements matters.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M</a:t>
            </a:r>
            <a:r>
              <a:rPr lang="en-US" sz="2765">
                <a:solidFill>
                  <a:srgbClr val="FFFFFF"/>
                </a:solidFill>
                <a:latin typeface="Poppins Light"/>
              </a:rPr>
              <a:t>aintains a hidden state that is passed through time steps, allowing the network to capture temporal dependencies.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6564" y="1028700"/>
            <a:ext cx="8527436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Layers in torch.nn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79292" y="7124709"/>
            <a:ext cx="9715665" cy="2617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1909" indent="-330954" lvl="1">
              <a:lnSpc>
                <a:spcPts val="5211"/>
              </a:lnSpc>
              <a:buFont typeface="Arial"/>
              <a:buChar char="•"/>
            </a:pPr>
            <a:r>
              <a:rPr lang="en-US" sz="3065">
                <a:solidFill>
                  <a:srgbClr val="84DCF3"/>
                </a:solidFill>
                <a:latin typeface="Poppins Medium Bold"/>
              </a:rPr>
              <a:t>Pooling Layer (torch.nn.MaxPool2d, torch.nn.AvgPool2d):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"/>
              </a:rPr>
              <a:t>D</a:t>
            </a:r>
            <a:r>
              <a:rPr lang="en-US" sz="2765">
                <a:solidFill>
                  <a:srgbClr val="FFFFFF"/>
                </a:solidFill>
                <a:latin typeface="Poppins Light"/>
              </a:rPr>
              <a:t>ownsample the spatial dimensions of the data</a:t>
            </a:r>
          </a:p>
          <a:p>
            <a:pPr marL="1194281" indent="-398094" lvl="2">
              <a:lnSpc>
                <a:spcPts val="3318"/>
              </a:lnSpc>
              <a:buFont typeface="Arial"/>
              <a:buChar char="⚬"/>
            </a:pPr>
            <a:r>
              <a:rPr lang="en-US" sz="2765">
                <a:solidFill>
                  <a:srgbClr val="FFFFFF"/>
                </a:solidFill>
                <a:latin typeface="Poppins Light"/>
              </a:rPr>
              <a:t>R</a:t>
            </a:r>
            <a:r>
              <a:rPr lang="en-US" sz="2765">
                <a:solidFill>
                  <a:srgbClr val="FFFFFF"/>
                </a:solidFill>
                <a:latin typeface="Poppins Light"/>
              </a:rPr>
              <a:t>educes computation and helps in focusing on more significant features.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9388" y="6178843"/>
            <a:ext cx="10336162" cy="2464158"/>
            <a:chOff x="0" y="0"/>
            <a:chExt cx="13781550" cy="328554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666418"/>
              <a:ext cx="1378155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10B5BF"/>
                  </a:solidFill>
                  <a:latin typeface="Poppins Medium"/>
                </a:rPr>
                <a:t>We hope you learned something new.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3781550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Thank you :)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-1400753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4" y="0"/>
                </a:lnTo>
                <a:lnTo>
                  <a:pt x="7160084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3130" y="1328132"/>
            <a:ext cx="1901285" cy="6700564"/>
          </a:xfrm>
          <a:custGeom>
            <a:avLst/>
            <a:gdLst/>
            <a:ahLst/>
            <a:cxnLst/>
            <a:rect r="r" b="b" t="t" l="l"/>
            <a:pathLst>
              <a:path h="6700564" w="1901285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590877" y="1880282"/>
          <a:ext cx="6476142" cy="6526437"/>
        </p:xfrm>
        <a:graphic>
          <a:graphicData uri="http://schemas.openxmlformats.org/drawingml/2006/table">
            <a:tbl>
              <a:tblPr/>
              <a:tblGrid>
                <a:gridCol w="5726044"/>
              </a:tblGrid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Neurons and basics of Neural Network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Activations Functions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Deep dive into Tensors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Tensor functions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2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</a:rPr>
                        <a:t>Layers of Neural Network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1638300" y="1694119"/>
            <a:ext cx="6077873" cy="2464158"/>
            <a:chOff x="0" y="0"/>
            <a:chExt cx="8103830" cy="328554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666418"/>
              <a:ext cx="810383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0B5BF"/>
                  </a:solidFill>
                  <a:latin typeface="Poppins Medium"/>
                </a:rPr>
                <a:t>What you’ll know.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8103830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Agenda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36964" y="410048"/>
            <a:ext cx="3282359" cy="3383875"/>
          </a:xfrm>
          <a:custGeom>
            <a:avLst/>
            <a:gdLst/>
            <a:ahLst/>
            <a:cxnLst/>
            <a:rect r="r" b="b" t="t" l="l"/>
            <a:pathLst>
              <a:path h="3383875" w="3282359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7290" y="4740064"/>
            <a:ext cx="5228926" cy="5078595"/>
          </a:xfrm>
          <a:custGeom>
            <a:avLst/>
            <a:gdLst/>
            <a:ahLst/>
            <a:cxnLst/>
            <a:rect r="r" b="b" t="t" l="l"/>
            <a:pathLst>
              <a:path h="5078595" w="5228926">
                <a:moveTo>
                  <a:pt x="0" y="0"/>
                </a:moveTo>
                <a:lnTo>
                  <a:pt x="5228926" y="0"/>
                </a:lnTo>
                <a:lnTo>
                  <a:pt x="5228926" y="5078594"/>
                </a:lnTo>
                <a:lnTo>
                  <a:pt x="0" y="5078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89358" y="2693784"/>
            <a:ext cx="10678684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What is a Neuron?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44544" y="5334000"/>
            <a:ext cx="10314756" cy="24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9233" indent="-304617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FFFFFF"/>
                </a:solidFill>
                <a:latin typeface="Poppins Light"/>
              </a:rPr>
              <a:t>Information messengers in the body.</a:t>
            </a:r>
          </a:p>
          <a:p>
            <a:pPr>
              <a:lnSpc>
                <a:spcPts val="3950"/>
              </a:lnSpc>
            </a:pPr>
          </a:p>
          <a:p>
            <a:pPr marL="609233" indent="-304617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FFFFFF"/>
                </a:solidFill>
                <a:latin typeface="Poppins Light"/>
              </a:rPr>
              <a:t>Uses electrical impulses and chemical signals to transmit information between different areas of the nervous system.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1761" y="1028700"/>
            <a:ext cx="13464478" cy="3203505"/>
          </a:xfrm>
          <a:custGeom>
            <a:avLst/>
            <a:gdLst/>
            <a:ahLst/>
            <a:cxnLst/>
            <a:rect r="r" b="b" t="t" l="l"/>
            <a:pathLst>
              <a:path h="3203505" w="13464478">
                <a:moveTo>
                  <a:pt x="0" y="0"/>
                </a:moveTo>
                <a:lnTo>
                  <a:pt x="13464478" y="0"/>
                </a:lnTo>
                <a:lnTo>
                  <a:pt x="13464478" y="3203505"/>
                </a:lnTo>
                <a:lnTo>
                  <a:pt x="0" y="3203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7497" y="5363132"/>
            <a:ext cx="17233005" cy="4098993"/>
          </a:xfrm>
          <a:custGeom>
            <a:avLst/>
            <a:gdLst/>
            <a:ahLst/>
            <a:cxnLst/>
            <a:rect r="r" b="b" t="t" l="l"/>
            <a:pathLst>
              <a:path h="4098993" w="17233005">
                <a:moveTo>
                  <a:pt x="0" y="0"/>
                </a:moveTo>
                <a:lnTo>
                  <a:pt x="17233006" y="0"/>
                </a:lnTo>
                <a:lnTo>
                  <a:pt x="17233006" y="4098993"/>
                </a:lnTo>
                <a:lnTo>
                  <a:pt x="0" y="40989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55842" y="9519275"/>
            <a:ext cx="9576316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"/>
              </a:rPr>
              <a:t>massive parallel interconnected network of 10¹¹ neurons (100 billion) in our brain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06618" y="4335859"/>
            <a:ext cx="5458896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"/>
              </a:rPr>
              <a:t>very simplified version of neurons in our brain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585397">
            <a:off x="832773" y="6606933"/>
            <a:ext cx="2525842" cy="2603961"/>
          </a:xfrm>
          <a:custGeom>
            <a:avLst/>
            <a:gdLst/>
            <a:ahLst/>
            <a:cxnLst/>
            <a:rect r="r" b="b" t="t" l="l"/>
            <a:pathLst>
              <a:path h="2603961" w="2525842">
                <a:moveTo>
                  <a:pt x="0" y="0"/>
                </a:moveTo>
                <a:lnTo>
                  <a:pt x="2525842" y="0"/>
                </a:lnTo>
                <a:lnTo>
                  <a:pt x="2525842" y="2603961"/>
                </a:lnTo>
                <a:lnTo>
                  <a:pt x="0" y="2603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4222">
            <a:off x="14279129" y="1474375"/>
            <a:ext cx="3028686" cy="2513809"/>
          </a:xfrm>
          <a:custGeom>
            <a:avLst/>
            <a:gdLst/>
            <a:ahLst/>
            <a:cxnLst/>
            <a:rect r="r" b="b" t="t" l="l"/>
            <a:pathLst>
              <a:path h="2513809" w="3028686">
                <a:moveTo>
                  <a:pt x="3028686" y="0"/>
                </a:moveTo>
                <a:lnTo>
                  <a:pt x="0" y="0"/>
                </a:lnTo>
                <a:lnTo>
                  <a:pt x="0" y="2513809"/>
                </a:lnTo>
                <a:lnTo>
                  <a:pt x="3028686" y="2513809"/>
                </a:lnTo>
                <a:lnTo>
                  <a:pt x="302868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85719" y="2423603"/>
            <a:ext cx="6388408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Perceptron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47936" y="4276737"/>
            <a:ext cx="12863311" cy="452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Perceptron (McCulloch-Pitts neuron) was the first neural network learning model</a:t>
            </a:r>
          </a:p>
          <a:p>
            <a:pPr>
              <a:lnSpc>
                <a:spcPts val="3988"/>
              </a:lnSpc>
            </a:pPr>
          </a:p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Simplest form of neural network</a:t>
            </a:r>
          </a:p>
          <a:p>
            <a:pPr>
              <a:lnSpc>
                <a:spcPts val="3988"/>
              </a:lnSpc>
            </a:pPr>
          </a:p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Consists of one layer of interconnected nodes, where each connection has a weight associated with it</a:t>
            </a:r>
          </a:p>
          <a:p>
            <a:pPr>
              <a:lnSpc>
                <a:spcPts val="3988"/>
              </a:lnSpc>
            </a:pPr>
          </a:p>
          <a:p>
            <a:pPr marL="615019" indent="-307509" lvl="1">
              <a:lnSpc>
                <a:spcPts val="3988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Specifically, it works as a binary classifier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4DC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64951" y="6669686"/>
            <a:ext cx="5172523" cy="3956980"/>
          </a:xfrm>
          <a:custGeom>
            <a:avLst/>
            <a:gdLst/>
            <a:ahLst/>
            <a:cxnLst/>
            <a:rect r="r" b="b" t="t" l="l"/>
            <a:pathLst>
              <a:path h="3956980" w="5172523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275657" y="-985795"/>
            <a:ext cx="4024687" cy="4528480"/>
          </a:xfrm>
          <a:custGeom>
            <a:avLst/>
            <a:gdLst/>
            <a:ahLst/>
            <a:cxnLst/>
            <a:rect r="r" b="b" t="t" l="l"/>
            <a:pathLst>
              <a:path h="4528480" w="4024687">
                <a:moveTo>
                  <a:pt x="4024686" y="0"/>
                </a:moveTo>
                <a:lnTo>
                  <a:pt x="0" y="0"/>
                </a:lnTo>
                <a:lnTo>
                  <a:pt x="0" y="4528481"/>
                </a:lnTo>
                <a:lnTo>
                  <a:pt x="4024686" y="4528481"/>
                </a:lnTo>
                <a:lnTo>
                  <a:pt x="402468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64127" y="3063052"/>
            <a:ext cx="12099353" cy="6049677"/>
          </a:xfrm>
          <a:custGeom>
            <a:avLst/>
            <a:gdLst/>
            <a:ahLst/>
            <a:cxnLst/>
            <a:rect r="r" b="b" t="t" l="l"/>
            <a:pathLst>
              <a:path h="6049677" w="12099353">
                <a:moveTo>
                  <a:pt x="0" y="0"/>
                </a:moveTo>
                <a:lnTo>
                  <a:pt x="12099353" y="0"/>
                </a:lnTo>
                <a:lnTo>
                  <a:pt x="12099353" y="6049677"/>
                </a:lnTo>
                <a:lnTo>
                  <a:pt x="0" y="60496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2119" y="1287971"/>
            <a:ext cx="13711361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8400">
                <a:solidFill>
                  <a:srgbClr val="FFFFFF"/>
                </a:solidFill>
                <a:latin typeface="Poppins Medium Bold"/>
              </a:rPr>
              <a:t>How Perceptron Works?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163480" y="6816751"/>
            <a:ext cx="3796450" cy="1655815"/>
          </a:xfrm>
          <a:custGeom>
            <a:avLst/>
            <a:gdLst/>
            <a:ahLst/>
            <a:cxnLst/>
            <a:rect r="r" b="b" t="t" l="l"/>
            <a:pathLst>
              <a:path h="1655815" w="3796450">
                <a:moveTo>
                  <a:pt x="0" y="0"/>
                </a:moveTo>
                <a:lnTo>
                  <a:pt x="3796451" y="0"/>
                </a:lnTo>
                <a:lnTo>
                  <a:pt x="3796451" y="1655816"/>
                </a:lnTo>
                <a:lnTo>
                  <a:pt x="0" y="16558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48500" b="-153381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31147" y="-2325913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3" y="0"/>
                </a:lnTo>
                <a:lnTo>
                  <a:pt x="7160083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78386" y="4464167"/>
            <a:ext cx="7063933" cy="5000400"/>
          </a:xfrm>
          <a:custGeom>
            <a:avLst/>
            <a:gdLst/>
            <a:ahLst/>
            <a:cxnLst/>
            <a:rect r="r" b="b" t="t" l="l"/>
            <a:pathLst>
              <a:path h="5000400" w="7063933">
                <a:moveTo>
                  <a:pt x="0" y="0"/>
                </a:moveTo>
                <a:lnTo>
                  <a:pt x="7063933" y="0"/>
                </a:lnTo>
                <a:lnTo>
                  <a:pt x="7063933" y="5000401"/>
                </a:lnTo>
                <a:lnTo>
                  <a:pt x="0" y="50004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938" t="-13292" r="-2963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9879" y="1028700"/>
            <a:ext cx="14693286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Types of Neural Networks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784" y="3113451"/>
            <a:ext cx="9913859" cy="646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5315" indent="-307658" lvl="1">
              <a:lnSpc>
                <a:spcPts val="3419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Single-layer perceptron</a:t>
            </a:r>
          </a:p>
          <a:p>
            <a:pPr>
              <a:lnSpc>
                <a:spcPts val="3419"/>
              </a:lnSpc>
            </a:pPr>
          </a:p>
          <a:p>
            <a:pPr marL="615315" indent="-307658" lvl="1">
              <a:lnSpc>
                <a:spcPts val="3419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Multi-layer perceptron</a:t>
            </a:r>
          </a:p>
          <a:p>
            <a:pPr>
              <a:lnSpc>
                <a:spcPts val="3419"/>
              </a:lnSpc>
            </a:pPr>
          </a:p>
          <a:p>
            <a:pPr marL="1230630" indent="-410210" lvl="2">
              <a:lnSpc>
                <a:spcPts val="3419"/>
              </a:lnSpc>
              <a:buFont typeface="Arial"/>
              <a:buChar char="⚬"/>
            </a:pPr>
            <a:r>
              <a:rPr lang="en-US" sz="2850">
                <a:solidFill>
                  <a:srgbClr val="0073FF"/>
                </a:solidFill>
                <a:latin typeface="Poppins Bold"/>
              </a:rPr>
              <a:t>Input layer</a:t>
            </a:r>
          </a:p>
          <a:p>
            <a:pPr marL="1845945" indent="-461486" lvl="3">
              <a:lnSpc>
                <a:spcPts val="3419"/>
              </a:lnSpc>
              <a:buFont typeface="Arial"/>
              <a:buChar char="￭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No. of neurons – no. of input features</a:t>
            </a:r>
          </a:p>
          <a:p>
            <a:pPr>
              <a:lnSpc>
                <a:spcPts val="3419"/>
              </a:lnSpc>
            </a:pPr>
          </a:p>
          <a:p>
            <a:pPr marL="1230630" indent="-410210" lvl="2">
              <a:lnSpc>
                <a:spcPts val="3419"/>
              </a:lnSpc>
              <a:buFont typeface="Arial"/>
              <a:buChar char="⚬"/>
            </a:pPr>
            <a:r>
              <a:rPr lang="en-US" sz="2850">
                <a:solidFill>
                  <a:srgbClr val="93C27D"/>
                </a:solidFill>
                <a:latin typeface="Poppins Bold"/>
              </a:rPr>
              <a:t>Hidden layer</a:t>
            </a:r>
          </a:p>
          <a:p>
            <a:pPr marL="1845945" indent="-461486" lvl="3">
              <a:lnSpc>
                <a:spcPts val="3419"/>
              </a:lnSpc>
              <a:buFont typeface="Arial"/>
              <a:buChar char="￭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More – deep learning network</a:t>
            </a:r>
          </a:p>
          <a:p>
            <a:pPr>
              <a:lnSpc>
                <a:spcPts val="3419"/>
              </a:lnSpc>
            </a:pPr>
          </a:p>
          <a:p>
            <a:pPr marL="1230630" indent="-410210" lvl="2">
              <a:lnSpc>
                <a:spcPts val="3419"/>
              </a:lnSpc>
              <a:buFont typeface="Arial"/>
              <a:buChar char="⚬"/>
            </a:pPr>
            <a:r>
              <a:rPr lang="en-US" sz="2850">
                <a:solidFill>
                  <a:srgbClr val="7B91D8"/>
                </a:solidFill>
                <a:latin typeface="Poppins Bold"/>
              </a:rPr>
              <a:t>Output layer</a:t>
            </a:r>
          </a:p>
          <a:p>
            <a:pPr marL="1845945" indent="-461486" lvl="3">
              <a:lnSpc>
                <a:spcPts val="3419"/>
              </a:lnSpc>
              <a:buFont typeface="Arial"/>
              <a:buChar char="￭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No. of neurons - no. of classes in the problem</a:t>
            </a:r>
          </a:p>
          <a:p>
            <a:pPr marL="1845945" indent="-461486" lvl="3">
              <a:lnSpc>
                <a:spcPts val="3419"/>
              </a:lnSpc>
              <a:buFont typeface="Arial"/>
              <a:buChar char="￭"/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1 for binary classification</a:t>
            </a:r>
          </a:p>
          <a:p>
            <a:pPr>
              <a:lnSpc>
                <a:spcPts val="3419"/>
              </a:lnSpc>
              <a:spcBef>
                <a:spcPct val="0"/>
              </a:spcBef>
            </a:pPr>
          </a:p>
          <a:p>
            <a:pPr>
              <a:lnSpc>
                <a:spcPts val="34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849642" y="5143500"/>
          <a:ext cx="16409658" cy="4490886"/>
        </p:xfrm>
        <a:graphic>
          <a:graphicData uri="http://schemas.openxmlformats.org/drawingml/2006/table">
            <a:tbl>
              <a:tblPr/>
              <a:tblGrid>
                <a:gridCol w="3672764"/>
                <a:gridCol w="422540"/>
                <a:gridCol w="3696456"/>
                <a:gridCol w="422540"/>
                <a:gridCol w="3696456"/>
                <a:gridCol w="422540"/>
                <a:gridCol w="3614155"/>
                <a:gridCol w="462206"/>
              </a:tblGrid>
              <a:tr h="117181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>
                          <a:solidFill>
                            <a:srgbClr val="FFFFFF"/>
                          </a:solidFill>
                          <a:latin typeface="Poppins Medium"/>
                        </a:rPr>
                        <a:t>Step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>
                          <a:solidFill>
                            <a:srgbClr val="FFFFFF"/>
                          </a:solidFill>
                          <a:latin typeface="Poppins Medium"/>
                        </a:rPr>
                        <a:t>Sigmoid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>
                          <a:solidFill>
                            <a:srgbClr val="FFFFFF"/>
                          </a:solidFill>
                          <a:latin typeface="Poppins Medium"/>
                        </a:rPr>
                        <a:t>Tanh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>
                          <a:solidFill>
                            <a:srgbClr val="FFFFFF"/>
                          </a:solidFill>
                          <a:latin typeface="Poppins Medium"/>
                        </a:rPr>
                        <a:t>ReLU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1907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1825932">
            <a:off x="15614271" y="-83100"/>
            <a:ext cx="3290057" cy="3518778"/>
          </a:xfrm>
          <a:custGeom>
            <a:avLst/>
            <a:gdLst/>
            <a:ahLst/>
            <a:cxnLst/>
            <a:rect r="r" b="b" t="t" l="l"/>
            <a:pathLst>
              <a:path h="3518778" w="3290057">
                <a:moveTo>
                  <a:pt x="0" y="0"/>
                </a:moveTo>
                <a:lnTo>
                  <a:pt x="3290058" y="0"/>
                </a:lnTo>
                <a:lnTo>
                  <a:pt x="3290058" y="3518777"/>
                </a:lnTo>
                <a:lnTo>
                  <a:pt x="0" y="3518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9642" y="6306685"/>
            <a:ext cx="3662277" cy="2746245"/>
          </a:xfrm>
          <a:custGeom>
            <a:avLst/>
            <a:gdLst/>
            <a:ahLst/>
            <a:cxnLst/>
            <a:rect r="r" b="b" t="t" l="l"/>
            <a:pathLst>
              <a:path h="2746245" w="3662277">
                <a:moveTo>
                  <a:pt x="0" y="0"/>
                </a:moveTo>
                <a:lnTo>
                  <a:pt x="3662277" y="0"/>
                </a:lnTo>
                <a:lnTo>
                  <a:pt x="3662277" y="2746246"/>
                </a:lnTo>
                <a:lnTo>
                  <a:pt x="0" y="27462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167" t="0" r="-17841" b="-275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97906" y="7523364"/>
            <a:ext cx="2156864" cy="666871"/>
          </a:xfrm>
          <a:custGeom>
            <a:avLst/>
            <a:gdLst/>
            <a:ahLst/>
            <a:cxnLst/>
            <a:rect r="r" b="b" t="t" l="l"/>
            <a:pathLst>
              <a:path h="666871" w="2156864">
                <a:moveTo>
                  <a:pt x="0" y="0"/>
                </a:moveTo>
                <a:lnTo>
                  <a:pt x="2156863" y="0"/>
                </a:lnTo>
                <a:lnTo>
                  <a:pt x="2156863" y="666870"/>
                </a:lnTo>
                <a:lnTo>
                  <a:pt x="0" y="666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96" t="-119921" r="-15806" b="-7876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50206" y="6306685"/>
            <a:ext cx="3681001" cy="2746245"/>
          </a:xfrm>
          <a:custGeom>
            <a:avLst/>
            <a:gdLst/>
            <a:ahLst/>
            <a:cxnLst/>
            <a:rect r="r" b="b" t="t" l="l"/>
            <a:pathLst>
              <a:path h="2746245" w="3681001">
                <a:moveTo>
                  <a:pt x="0" y="0"/>
                </a:moveTo>
                <a:lnTo>
                  <a:pt x="3681001" y="0"/>
                </a:lnTo>
                <a:lnTo>
                  <a:pt x="3681001" y="2746246"/>
                </a:lnTo>
                <a:lnTo>
                  <a:pt x="0" y="27462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4640" t="-22034" r="-55084" b="-2554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008276" y="7379418"/>
            <a:ext cx="1470531" cy="756484"/>
          </a:xfrm>
          <a:custGeom>
            <a:avLst/>
            <a:gdLst/>
            <a:ahLst/>
            <a:cxnLst/>
            <a:rect r="r" b="b" t="t" l="l"/>
            <a:pathLst>
              <a:path h="756484" w="1470531">
                <a:moveTo>
                  <a:pt x="0" y="0"/>
                </a:moveTo>
                <a:lnTo>
                  <a:pt x="1470531" y="0"/>
                </a:lnTo>
                <a:lnTo>
                  <a:pt x="1470531" y="756484"/>
                </a:lnTo>
                <a:lnTo>
                  <a:pt x="0" y="756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7022" t="-106697" r="-28515" b="-6948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69357" y="6315954"/>
            <a:ext cx="3686412" cy="2746245"/>
          </a:xfrm>
          <a:custGeom>
            <a:avLst/>
            <a:gdLst/>
            <a:ahLst/>
            <a:cxnLst/>
            <a:rect r="r" b="b" t="t" l="l"/>
            <a:pathLst>
              <a:path h="2746245" w="3686412">
                <a:moveTo>
                  <a:pt x="0" y="0"/>
                </a:moveTo>
                <a:lnTo>
                  <a:pt x="3686412" y="0"/>
                </a:lnTo>
                <a:lnTo>
                  <a:pt x="3686412" y="2746246"/>
                </a:lnTo>
                <a:lnTo>
                  <a:pt x="0" y="27462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8840" t="-2847" r="-12503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912563" y="8069389"/>
            <a:ext cx="1798090" cy="817675"/>
          </a:xfrm>
          <a:custGeom>
            <a:avLst/>
            <a:gdLst/>
            <a:ahLst/>
            <a:cxnLst/>
            <a:rect r="r" b="b" t="t" l="l"/>
            <a:pathLst>
              <a:path h="817675" w="1798090">
                <a:moveTo>
                  <a:pt x="0" y="0"/>
                </a:moveTo>
                <a:lnTo>
                  <a:pt x="1798091" y="0"/>
                </a:lnTo>
                <a:lnTo>
                  <a:pt x="1798091" y="817675"/>
                </a:lnTo>
                <a:lnTo>
                  <a:pt x="0" y="8176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8470" t="-106620" r="-17701" b="-73619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193919" y="6306685"/>
            <a:ext cx="3612382" cy="2746245"/>
          </a:xfrm>
          <a:custGeom>
            <a:avLst/>
            <a:gdLst/>
            <a:ahLst/>
            <a:cxnLst/>
            <a:rect r="r" b="b" t="t" l="l"/>
            <a:pathLst>
              <a:path h="2746245" w="3612382">
                <a:moveTo>
                  <a:pt x="0" y="0"/>
                </a:moveTo>
                <a:lnTo>
                  <a:pt x="3612382" y="0"/>
                </a:lnTo>
                <a:lnTo>
                  <a:pt x="3612382" y="2746246"/>
                </a:lnTo>
                <a:lnTo>
                  <a:pt x="0" y="27462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32686" t="-16373" r="-28239" b="-287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768285" y="6401679"/>
            <a:ext cx="1905578" cy="439332"/>
          </a:xfrm>
          <a:custGeom>
            <a:avLst/>
            <a:gdLst/>
            <a:ahLst/>
            <a:cxnLst/>
            <a:rect r="r" b="b" t="t" l="l"/>
            <a:pathLst>
              <a:path h="439332" w="1905578">
                <a:moveTo>
                  <a:pt x="0" y="0"/>
                </a:moveTo>
                <a:lnTo>
                  <a:pt x="1905578" y="0"/>
                </a:lnTo>
                <a:lnTo>
                  <a:pt x="1905578" y="439332"/>
                </a:lnTo>
                <a:lnTo>
                  <a:pt x="0" y="43933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787" t="-42023" r="-8733" b="-45932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75885" y="1666763"/>
            <a:ext cx="15536230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Poppins Medium Bold"/>
              </a:rPr>
              <a:t>Activation Functions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5885" y="3058386"/>
            <a:ext cx="12465149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19"/>
              </a:lnSpc>
              <a:spcBef>
                <a:spcPct val="0"/>
              </a:spcBef>
            </a:pPr>
            <a:r>
              <a:rPr lang="en-US" sz="2850">
                <a:solidFill>
                  <a:srgbClr val="FFFFFF"/>
                </a:solidFill>
                <a:latin typeface="Poppins Light"/>
              </a:rPr>
              <a:t>Think of activation functions in a neural network like a "decision maker" for each neuron. They determine whether a neuron should "fire" and pass its signal to the next layer or not.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78386" y="-1889199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4" y="0"/>
                </a:lnTo>
                <a:lnTo>
                  <a:pt x="7160084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7698346">
            <a:off x="16854602" y="8526722"/>
            <a:ext cx="2866797" cy="2955461"/>
          </a:xfrm>
          <a:custGeom>
            <a:avLst/>
            <a:gdLst/>
            <a:ahLst/>
            <a:cxnLst/>
            <a:rect r="r" b="b" t="t" l="l"/>
            <a:pathLst>
              <a:path h="2955461" w="2866797">
                <a:moveTo>
                  <a:pt x="2866796" y="0"/>
                </a:moveTo>
                <a:lnTo>
                  <a:pt x="0" y="0"/>
                </a:lnTo>
                <a:lnTo>
                  <a:pt x="0" y="2955461"/>
                </a:lnTo>
                <a:lnTo>
                  <a:pt x="2866796" y="2955461"/>
                </a:lnTo>
                <a:lnTo>
                  <a:pt x="286679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371459" y="5792498"/>
            <a:ext cx="7098113" cy="4211955"/>
          </a:xfrm>
          <a:custGeom>
            <a:avLst/>
            <a:gdLst/>
            <a:ahLst/>
            <a:cxnLst/>
            <a:rect r="r" b="b" t="t" l="l"/>
            <a:pathLst>
              <a:path h="4211955" w="7098113">
                <a:moveTo>
                  <a:pt x="0" y="0"/>
                </a:moveTo>
                <a:lnTo>
                  <a:pt x="7098113" y="0"/>
                </a:lnTo>
                <a:lnTo>
                  <a:pt x="7098113" y="4211955"/>
                </a:lnTo>
                <a:lnTo>
                  <a:pt x="0" y="42119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6926" y="1489244"/>
            <a:ext cx="12357738" cy="1290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58"/>
              </a:lnSpc>
            </a:pPr>
            <a:r>
              <a:rPr lang="en-US" sz="8465">
                <a:solidFill>
                  <a:srgbClr val="FFFFFF"/>
                </a:solidFill>
                <a:latin typeface="Poppins Medium Bold"/>
              </a:rPr>
              <a:t>What are Tensors?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6926" y="3423277"/>
            <a:ext cx="10746654" cy="2612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5019" indent="-307509" lvl="1">
              <a:lnSpc>
                <a:spcPts val="5269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Tensors are a generalized way for storing data.</a:t>
            </a:r>
          </a:p>
          <a:p>
            <a:pPr>
              <a:lnSpc>
                <a:spcPts val="5269"/>
              </a:lnSpc>
            </a:pPr>
          </a:p>
          <a:p>
            <a:pPr marL="615019" indent="-307509" lvl="1">
              <a:lnSpc>
                <a:spcPts val="5269"/>
              </a:lnSpc>
              <a:buFont typeface="Arial"/>
              <a:buChar char="•"/>
            </a:pPr>
            <a:r>
              <a:rPr lang="en-US" sz="2848">
                <a:solidFill>
                  <a:srgbClr val="FFFFFF"/>
                </a:solidFill>
                <a:latin typeface="Poppins Light"/>
              </a:rPr>
              <a:t>Just a container for data, typically numerical data. It is, therefore, a container for numbers.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DAFvP3q_fjw</dc:identifier>
  <dcterms:modified xsi:type="dcterms:W3CDTF">2011-08-01T06:04:30Z</dcterms:modified>
  <cp:revision>1</cp:revision>
  <dc:title>Machine Learning Day 2</dc:title>
</cp:coreProperties>
</file>

<file path=docProps/thumbnail.jpeg>
</file>